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2" r:id="rId6"/>
    <p:sldId id="268" r:id="rId7"/>
    <p:sldId id="263" r:id="rId8"/>
    <p:sldId id="264" r:id="rId9"/>
    <p:sldId id="265" r:id="rId10"/>
    <p:sldId id="266" r:id="rId11"/>
    <p:sldId id="269" r:id="rId12"/>
    <p:sldId id="271" r:id="rId13"/>
    <p:sldId id="270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hmasiri, Wimal" initials="PW" lastIdx="1" clrIdx="0">
    <p:extLst>
      <p:ext uri="{19B8F6BF-5375-455C-9EA6-DF929625EA0E}">
        <p15:presenceInfo xmlns:p15="http://schemas.microsoft.com/office/powerpoint/2012/main" userId="S::pathmasi@ad.unc.edu::edb59cc4-19d3-4987-a530-d6f0e67fa98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99"/>
    <a:srgbClr val="0000CC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tif>
</file>

<file path=ppt/media/image4.tif>
</file>

<file path=ppt/media/image5.png>
</file>

<file path=ppt/media/image6.tif>
</file>

<file path=ppt/media/image7.tif>
</file>

<file path=ppt/media/image8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A3E7E-4B22-4B03-A391-F22022A56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52DB4B-CB71-4C60-8D17-558FEC8178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D5294-48BC-4FB8-B8C4-9415E932D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24322-7A77-4191-A122-BE996BA95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AA327-D509-4FB9-ABDF-130642BB5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11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9F391-17D7-4BA6-91AC-C0375B42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0DC23D-6ECA-4BC9-B02B-1F8EFCBCCC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867D0-8A5D-4107-95E3-9CDD42B99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DA57E-9C58-427D-891E-F39D7678C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D1E3D-AACA-43E6-9B3E-1F915D5D9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54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C42621-C11C-4234-A543-6B60E141E8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DCF789-5C12-46C3-843E-D7C7942F2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8E72F-5268-4BCD-86EB-B8912D5C8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FA500-635A-4646-984E-9180C9FAB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49B13-7BFC-4F1F-86D9-974090209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07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F8BFF-BFA3-4FC1-95D3-BC042EFAC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320D3-3D86-41BD-891D-3453932C9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8DFA5-5EA9-4225-BA72-E0EBE1747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6DD01-1BBD-4557-94F5-B8967F5B6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B8A95-AE3F-4F5D-80BD-0CC805386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009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44CE5-C9A2-417A-93DD-92823BE5C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EE159-31B8-4126-9979-CD4E1F160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5885C-C4D4-4F6B-97D6-16EFBA028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78BFE-7C87-42FA-903B-8153A604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1657C-D551-48AE-BB7B-B64E13A78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341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E1C2C-B3E0-4648-930C-1C0D53310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7D083-432A-41D1-B08F-A046E3AEB2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1AACCF-0A99-42EC-AD22-C6474002B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58F2F-2A3C-4268-B9BC-C0C6622ED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826E1B-1F6E-41F6-B901-CA6C778F4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3D1941-CEDB-485B-9E27-606623D26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81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5B363-6A3D-41A8-A099-30FC54764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6554-10BC-4B0B-80D2-4E0D2B48E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4743C0-E813-4491-9B02-7DCAB6F5BB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F9BDD-FFB9-4898-A5E2-95033EED4A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B258A9-5DBC-49C4-BD8B-7152BABF97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0FC9F-3EE5-4151-9AB7-11C5AA342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2AD7EE-D1A1-464A-B84B-01935E391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26B146-C8BC-4AF5-953D-30334ED2E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196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52088-560A-4F14-82F2-67102CAB8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38BC7A-FC87-4B84-B000-878CAC755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36A691-DF3C-4E73-8265-D29B211F0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EA4DEB-4749-4BDB-B8DF-8C46BE357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6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987678-3358-40E4-B0A9-9B304207B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DC8A66-7B85-493F-AD1B-F0C14261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28943-6FDF-4BA6-A5DD-8C4C69FD7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862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A237D-F28F-4C96-B056-BD8B6C8D3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13E46-5E8E-46A1-ACED-6250EC9FD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FA26C0-8E38-4CFD-B336-2307320A25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8759D3-AF62-472C-95FA-0DCDE1D1A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AE47E-932A-473D-B0B4-4483F63B7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0A558-9188-4D11-A1FF-AFB074A7E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030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200D4-C4BA-4226-9DEA-1796EF222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99FE21-6B82-43F1-B9A1-23292A0A25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0C3A9A-587B-4DC6-B8AF-26BBB88F0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464B20-9483-449F-8916-D2AB8EF4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C6884C-6176-4B57-AC2D-6343E7D6C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45FF69-96D1-4791-BE4C-DA397A5BB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76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68631D-BBC1-4B96-B12B-F829FAEAB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3D8AE-C9FE-449B-8E96-4BD70950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DEE52-BB75-4BD7-BE49-82FE29C2FC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9A717-C86D-441B-99D2-7990C8DA7D3F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EC3D5-1587-4EC2-828E-D53BD402C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06379-BFB8-4C4B-B5D3-4D5824DA95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B1725-C86D-43E7-8C90-B76665823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906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cities_in_the_European_Union_by_population_within_city_limits" TargetMode="External"/><Relationship Id="rId2" Type="http://schemas.openxmlformats.org/officeDocument/2006/relationships/hyperlink" Target="https://en.wikipedia.org/wiki/Demographics_of_the_European_Union#Ethnic_composi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Demographics_of_the_European_Union#Population_by_country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7CB6F18F-11B2-456D-AC3C-4B5DEAF928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31" r="-1" b="2415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00717E-9C81-409A-AB90-2DDEE801A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European Union (EU): Diversity and Business Opportunities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A71A01-9EAB-4455-BAA5-5C876CD4F0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Capstone Project</a:t>
            </a:r>
          </a:p>
          <a:p>
            <a:pPr algn="l"/>
            <a:r>
              <a:rPr lang="en-US" sz="2000" dirty="0"/>
              <a:t>Week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5209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64ECA-F392-4931-91F1-6C76B1750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Clusters 1-2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82A3D4-9691-4366-8A74-1360ABEBA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74400" cy="3635375"/>
          </a:xfrm>
        </p:spPr>
        <p:txBody>
          <a:bodyPr/>
          <a:lstStyle/>
          <a:p>
            <a:r>
              <a:rPr lang="en-US" b="1" dirty="0"/>
              <a:t>Cluster 1:</a:t>
            </a:r>
            <a:r>
              <a:rPr lang="en-US" dirty="0"/>
              <a:t> 	Buenos Aires has 2 restaurants amongst the ten most common venues (4% frequency for restaurants amongst top 5 venues).</a:t>
            </a:r>
          </a:p>
          <a:p>
            <a:r>
              <a:rPr lang="en-US" b="1" dirty="0"/>
              <a:t>Cluster 2: </a:t>
            </a:r>
            <a:r>
              <a:rPr lang="en-US" dirty="0"/>
              <a:t>	Corso Magenta has 2 restaurants amongst the ten most common venues (7% frequency for restaurants amongst top 5 venues).</a:t>
            </a:r>
          </a:p>
          <a:p>
            <a:r>
              <a:rPr lang="en-US" dirty="0" err="1"/>
              <a:t>Ticinese</a:t>
            </a:r>
            <a:r>
              <a:rPr lang="en-US" dirty="0"/>
              <a:t> has 4 restaurants amongst the ten most common venues (9% frequency for restaurants amongst top 5 venues).</a:t>
            </a:r>
          </a:p>
          <a:p>
            <a:r>
              <a:rPr lang="en-US" dirty="0"/>
              <a:t>Torino has 2 restaurants in the ten most common venues (15% frequency for restaurants amongst top 5 venues).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369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D0059-1CB7-45E4-AD8F-7A2B77886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23EE9-63E5-43C3-B4E3-EB59FC338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3:	Brera has 3 restaurants and a hotel amongst the ten most common venues (13% frequency for restaurants amongst top 5 venues).</a:t>
            </a:r>
          </a:p>
          <a:p>
            <a:r>
              <a:rPr lang="en-US" dirty="0"/>
              <a:t>Castello has 1 restaurant and a hotel amongst the ten most common venues (10% frequency for restaurants amongst top 5 venues).</a:t>
            </a:r>
          </a:p>
          <a:p>
            <a:r>
              <a:rPr lang="en-US" dirty="0"/>
              <a:t>Duomo has 1 restaurant and a hotel amongst the ten most common venues (8% frequency for restaurants amongst top 5 venues).</a:t>
            </a:r>
          </a:p>
          <a:p>
            <a:r>
              <a:rPr lang="en-US" dirty="0"/>
              <a:t>Giardini has 1 restaurant and a hotel amongst the ten most common venues (6% frequency for restaurants amongst top 5 venues).</a:t>
            </a:r>
          </a:p>
          <a:p>
            <a:r>
              <a:rPr lang="en-US" dirty="0"/>
              <a:t>La Scala has 1 restaurant and a hotel amongst the ten most common venues (7% frequency for restaurants amongst top 5 venues).</a:t>
            </a:r>
          </a:p>
        </p:txBody>
      </p:sp>
    </p:spTree>
    <p:extLst>
      <p:ext uri="{BB962C8B-B14F-4D97-AF65-F5344CB8AC3E}">
        <p14:creationId xmlns:p14="http://schemas.microsoft.com/office/powerpoint/2010/main" val="642669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D0059-1CB7-45E4-AD8F-7A2B77886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3 </a:t>
            </a:r>
            <a:r>
              <a:rPr lang="en-US" dirty="0" err="1"/>
              <a:t>Contd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23EE9-63E5-43C3-B4E3-EB59FC338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Università</a:t>
            </a:r>
            <a:r>
              <a:rPr lang="en-US" dirty="0"/>
              <a:t> has 1 restaurant and a hotel amongst the ten most common venues (6% frequency for restaurants amongst top 5 venues).</a:t>
            </a:r>
          </a:p>
          <a:p>
            <a:r>
              <a:rPr lang="en-US" dirty="0"/>
              <a:t>Vittorio Emanuele has 1 restaurant and a hotel amongst the ten most common venues (8% frequency for restaurants amongst top 5 venues).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547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F987-7845-46AA-BDD7-BFFBEDE5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Clusters 4-5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216B6-14F6-4C10-8443-2682D2409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8375"/>
          </a:xfrm>
        </p:spPr>
        <p:txBody>
          <a:bodyPr/>
          <a:lstStyle/>
          <a:p>
            <a:r>
              <a:rPr lang="en-US" b="1" dirty="0"/>
              <a:t>Cluster 4:</a:t>
            </a:r>
            <a:r>
              <a:rPr lang="en-US" dirty="0"/>
              <a:t>	Monte </a:t>
            </a:r>
            <a:r>
              <a:rPr lang="en-US" dirty="0" err="1"/>
              <a:t>Napoleone</a:t>
            </a:r>
            <a:r>
              <a:rPr lang="en-US" dirty="0"/>
              <a:t> has 2 restaurants amongst the ten most common venues (0% frequency for restaurants amongst top 5 venues).</a:t>
            </a:r>
          </a:p>
          <a:p>
            <a:r>
              <a:rPr lang="en-US" b="1" dirty="0"/>
              <a:t>Cluster 5:</a:t>
            </a:r>
            <a:r>
              <a:rPr lang="en-US" dirty="0"/>
              <a:t>	Sant'Ambrogio has 2 restaurants and a hotel amongst the ten most common venues (19% frequency for restaurants amongst top 5 venues).</a:t>
            </a:r>
          </a:p>
          <a:p>
            <a:r>
              <a:rPr lang="en-US" dirty="0"/>
              <a:t>Paolo </a:t>
            </a:r>
            <a:r>
              <a:rPr lang="en-US" dirty="0" err="1"/>
              <a:t>Sarpi</a:t>
            </a:r>
            <a:r>
              <a:rPr lang="en-US" dirty="0"/>
              <a:t> has 5 restaurants and a hotel amongst the ten most common venues (27% frequency for restaurants amongst top 5 venues).</a:t>
            </a:r>
          </a:p>
          <a:p>
            <a:r>
              <a:rPr lang="en-US" dirty="0"/>
              <a:t>Corso Vercelli has 3 restaurants amongst the ten most common venues (7% frequency for restaurants amongst top 5 venues).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486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64ECA-F392-4931-91F1-6C76B1750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82A3D4-9691-4366-8A74-1360ABEBA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7386" y="1415722"/>
            <a:ext cx="10515600" cy="53025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Population in EU is diverse</a:t>
            </a:r>
          </a:p>
          <a:p>
            <a:pPr marL="0" indent="0">
              <a:buNone/>
            </a:pPr>
            <a:r>
              <a:rPr lang="en-US" sz="2400" dirty="0"/>
              <a:t>Some countries are higher in population density</a:t>
            </a:r>
          </a:p>
          <a:p>
            <a:pPr marL="0" indent="0">
              <a:buNone/>
            </a:pPr>
            <a:r>
              <a:rPr lang="en-US" sz="2400" dirty="0"/>
              <a:t>Immigration has a significant effect on countries' population</a:t>
            </a:r>
          </a:p>
          <a:p>
            <a:pPr marL="0" indent="0">
              <a:buNone/>
            </a:pPr>
            <a:r>
              <a:rPr lang="en-US" sz="2400" dirty="0"/>
              <a:t>Immigration will also benefit diversified cuisine types</a:t>
            </a:r>
          </a:p>
          <a:p>
            <a:pPr marL="0" indent="0">
              <a:buNone/>
            </a:pPr>
            <a:r>
              <a:rPr lang="en-US" sz="2400" dirty="0"/>
              <a:t>Milan is different than other cities studied based on venues</a:t>
            </a:r>
          </a:p>
          <a:p>
            <a:pPr marL="0" indent="0">
              <a:buNone/>
            </a:pPr>
            <a:r>
              <a:rPr lang="en-US" sz="2400" dirty="0"/>
              <a:t>Milan found 5 different clusters of districts based on the venues compared to other districts</a:t>
            </a:r>
          </a:p>
          <a:p>
            <a:pPr marL="0" indent="0">
              <a:buNone/>
            </a:pPr>
            <a:r>
              <a:rPr lang="en-US" sz="2400" dirty="0"/>
              <a:t>Milan's Monte </a:t>
            </a:r>
            <a:r>
              <a:rPr lang="en-US" sz="2400" dirty="0" err="1"/>
              <a:t>Napoleone</a:t>
            </a:r>
            <a:r>
              <a:rPr lang="en-US" sz="2400" dirty="0"/>
              <a:t>, Buenos Aires, Giardini districts are better locations to open a restaurant. It is recommended to open a restaurant with non-Italian cuisine such as French or Spanish cuisine</a:t>
            </a:r>
          </a:p>
          <a:p>
            <a:pPr marL="0" indent="0">
              <a:buNone/>
            </a:pPr>
            <a:r>
              <a:rPr lang="en-US" sz="2400" dirty="0"/>
              <a:t>Future studies will be needed to perform a grid search to find restaurant density. Restaurant density will be used - to determine the best place to establish a restaurant.</a:t>
            </a:r>
          </a:p>
        </p:txBody>
      </p:sp>
    </p:spTree>
    <p:extLst>
      <p:ext uri="{BB962C8B-B14F-4D97-AF65-F5344CB8AC3E}">
        <p14:creationId xmlns:p14="http://schemas.microsoft.com/office/powerpoint/2010/main" val="1169368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9BA8E-4BE6-4539-A7AC-6149C91C8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346" y="-10160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European Union (EU)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81FC02AD-62E6-477C-869B-7A564578176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59" y="1209701"/>
            <a:ext cx="5609241" cy="5191098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46CAF9-B122-44A2-9A72-9F8BABBCEE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9856" y="900906"/>
            <a:ext cx="5375386" cy="5688204"/>
          </a:xfrm>
        </p:spPr>
        <p:txBody>
          <a:bodyPr/>
          <a:lstStyle/>
          <a:p>
            <a:r>
              <a:rPr lang="en-US" sz="2400" dirty="0"/>
              <a:t>A unique economic and political entity </a:t>
            </a:r>
          </a:p>
          <a:p>
            <a:r>
              <a:rPr lang="en-US" sz="2400" dirty="0"/>
              <a:t>The predecessor, European Economic Community (EEC), was created in 1958 after the Second World War</a:t>
            </a:r>
          </a:p>
          <a:p>
            <a:pPr lvl="1"/>
            <a:r>
              <a:rPr lang="en-US" sz="2000" dirty="0"/>
              <a:t>For increasing economic cooperation between six countries: Belgium, Germany, France, Italy, Luxembourg and the Netherlands</a:t>
            </a:r>
          </a:p>
          <a:p>
            <a:r>
              <a:rPr lang="en-US" sz="2400" dirty="0"/>
              <a:t>Consists of 27 EU countries </a:t>
            </a:r>
          </a:p>
          <a:p>
            <a:r>
              <a:rPr lang="en-US" sz="2400" b="0" i="0" dirty="0">
                <a:effectLst/>
                <a:latin typeface="-apple-system"/>
              </a:rPr>
              <a:t>The Schengen Area</a:t>
            </a:r>
          </a:p>
          <a:p>
            <a:pPr lvl="1"/>
            <a:r>
              <a:rPr lang="en-US" sz="2000" b="0" i="0" dirty="0">
                <a:effectLst/>
                <a:latin typeface="-apple-system"/>
              </a:rPr>
              <a:t>Area without internal borders for citizens, many non-EU nationals, business people and tourists can freely travel without being subjected to border checks</a:t>
            </a:r>
          </a:p>
          <a:p>
            <a:pPr lvl="1"/>
            <a:r>
              <a:rPr lang="en-US" sz="2000" dirty="0">
                <a:latin typeface="-apple-system"/>
              </a:rPr>
              <a:t>The free movement creates more business opportunities as well as diversity in population </a:t>
            </a:r>
            <a:endParaRPr lang="en-US" sz="2000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A0B55B-5D6D-43AF-B47B-44AF4924ADE3}"/>
              </a:ext>
            </a:extLst>
          </p:cNvPr>
          <p:cNvSpPr txBox="1"/>
          <p:nvPr/>
        </p:nvSpPr>
        <p:spPr>
          <a:xfrm>
            <a:off x="210646" y="6563710"/>
            <a:ext cx="87936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https://europa.eu/european-union/index_en, https://en.wikipedia.org/wiki/Member_state_of_the_European_Union</a:t>
            </a:r>
          </a:p>
        </p:txBody>
      </p:sp>
    </p:spTree>
    <p:extLst>
      <p:ext uri="{BB962C8B-B14F-4D97-AF65-F5344CB8AC3E}">
        <p14:creationId xmlns:p14="http://schemas.microsoft.com/office/powerpoint/2010/main" val="3148789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21420B-D4C1-4707-ACCA-02A992848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910" y="27053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C3ACC-4C66-4C81-99E6-A3E7FFB61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130"/>
            <a:ext cx="10515600" cy="4958283"/>
          </a:xfrm>
        </p:spPr>
        <p:txBody>
          <a:bodyPr/>
          <a:lstStyle/>
          <a:p>
            <a:pPr algn="l"/>
            <a:r>
              <a:rPr lang="en-US" sz="2400" b="1" i="0" dirty="0">
                <a:effectLst/>
              </a:rPr>
              <a:t>Aim 1:</a:t>
            </a:r>
            <a:r>
              <a:rPr lang="en-US" sz="2400" b="0" i="0" dirty="0">
                <a:effectLst/>
              </a:rPr>
              <a:t> To analyze city data </a:t>
            </a:r>
            <a:r>
              <a:rPr lang="en-US" sz="2400" i="0" dirty="0">
                <a:effectLst/>
              </a:rPr>
              <a:t>including venues </a:t>
            </a:r>
            <a:r>
              <a:rPr lang="en-US" sz="2400" b="0" i="0" dirty="0">
                <a:effectLst/>
              </a:rPr>
              <a:t>to evaluate similarities and/or dissimilarities between the cities within EU countries </a:t>
            </a:r>
          </a:p>
          <a:p>
            <a:pPr lvl="1"/>
            <a:r>
              <a:rPr lang="en-US" b="0" i="0" dirty="0">
                <a:effectLst/>
              </a:rPr>
              <a:t>A collection of 93 cities are used in the analysis</a:t>
            </a:r>
          </a:p>
          <a:p>
            <a:pPr algn="l"/>
            <a:r>
              <a:rPr lang="en-US" sz="2400" b="1" i="0" dirty="0">
                <a:effectLst/>
              </a:rPr>
              <a:t>Aim 2:</a:t>
            </a:r>
            <a:r>
              <a:rPr lang="en-US" sz="2400" b="0" i="0" dirty="0">
                <a:effectLst/>
              </a:rPr>
              <a:t> To evaluat</a:t>
            </a:r>
            <a:r>
              <a:rPr lang="en-US" sz="2400" dirty="0"/>
              <a:t>e venue data of a selected city. </a:t>
            </a:r>
            <a:r>
              <a:rPr lang="en-US" sz="2400" b="0" i="0" dirty="0">
                <a:effectLst/>
              </a:rPr>
              <a:t>To determine a suitable area to open a restaurant</a:t>
            </a:r>
          </a:p>
          <a:p>
            <a:pPr marL="457200" lvl="1" indent="0">
              <a:buNone/>
            </a:pPr>
            <a:endParaRPr lang="en-US" sz="2000" b="0" i="0" dirty="0">
              <a:effectLst/>
            </a:endParaRPr>
          </a:p>
          <a:p>
            <a:pPr marL="0" indent="0" algn="ctr">
              <a:buNone/>
              <a:tabLst>
                <a:tab pos="9490075" algn="l"/>
              </a:tabLst>
            </a:pPr>
            <a:r>
              <a:rPr lang="en-US" sz="2400" b="1" i="0" dirty="0">
                <a:effectLst/>
              </a:rPr>
              <a:t>Aim 1 will help understand the diversity within European countries while the Aim 2 will help making informed decisions in one of the business opportunity: Cuisine </a:t>
            </a:r>
          </a:p>
          <a:p>
            <a:pPr marL="457200" lvl="1" indent="0" algn="ctr">
              <a:buNone/>
            </a:pPr>
            <a:endParaRPr lang="en-US" b="0" i="1" dirty="0">
              <a:effectLst/>
            </a:endParaRPr>
          </a:p>
          <a:p>
            <a:pPr marL="457200" lvl="1" indent="0" algn="ctr">
              <a:buNone/>
            </a:pPr>
            <a:r>
              <a:rPr lang="en-US" b="0" i="1" dirty="0">
                <a:effectLst/>
              </a:rPr>
              <a:t>This project can be useful for business owners and entrepreneurs who are looking to invest in the restaurant industry within the European Union. </a:t>
            </a:r>
          </a:p>
          <a:p>
            <a:pPr marL="457200" lvl="1" indent="0" algn="ctr">
              <a:buNone/>
            </a:pPr>
            <a:r>
              <a:rPr lang="en-US" b="1" i="1" dirty="0">
                <a:solidFill>
                  <a:srgbClr val="0000CC"/>
                </a:solidFill>
                <a:effectLst/>
              </a:rPr>
              <a:t>The main objective of this project is to analyze appropriate data and to provide recommendations for the stakeholders</a:t>
            </a:r>
            <a:r>
              <a:rPr lang="en-US" sz="2000" b="1" i="1" dirty="0">
                <a:solidFill>
                  <a:srgbClr val="0000CC"/>
                </a:solidFill>
                <a:effectLst/>
              </a:rPr>
              <a:t>.</a:t>
            </a:r>
          </a:p>
          <a:p>
            <a:endParaRPr lang="en-US" sz="2000" i="0" dirty="0">
              <a:effectLst/>
              <a:latin typeface="-apple-system"/>
            </a:endParaRPr>
          </a:p>
          <a:p>
            <a:pPr algn="l"/>
            <a:endParaRPr lang="en-US" sz="2000" b="0" i="0" dirty="0">
              <a:effectLst/>
              <a:latin typeface="-apple-system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640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D335B-D56E-4057-9901-8502D8D82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45" y="48810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113B8-D3E5-4C4D-95A9-C3F4B80C9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117" y="1583885"/>
            <a:ext cx="10515600" cy="4228335"/>
          </a:xfrm>
        </p:spPr>
        <p:txBody>
          <a:bodyPr>
            <a:noAutofit/>
          </a:bodyPr>
          <a:lstStyle/>
          <a:p>
            <a:pPr marL="457200" lvl="1">
              <a:lnSpc>
                <a:spcPct val="100000"/>
              </a:lnSpc>
              <a:spcBef>
                <a:spcPts val="1200"/>
              </a:spcBef>
              <a:spcAft>
                <a:spcPts val="750"/>
              </a:spcAft>
            </a:pP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European city and demographic data was scraped from the web</a:t>
            </a:r>
            <a:endParaRPr lang="en-US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100000"/>
              </a:lnSpc>
              <a:spcBef>
                <a:spcPts val="1200"/>
              </a:spcBef>
              <a:spcAft>
                <a:spcPts val="750"/>
              </a:spcAft>
            </a:pPr>
            <a:r>
              <a:rPr lang="en-US" b="0" i="0" dirty="0">
                <a:effectLst/>
                <a:cs typeface="Helvetica" panose="020B0604020202020204" pitchFamily="34" charset="0"/>
              </a:rPr>
              <a:t>Data wrangling was used to create clean Pandas data frames for European countries and cities data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b="1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Sources: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457200" lvl="1" indent="0" algn="l">
              <a:lnSpc>
                <a:spcPct val="100000"/>
              </a:lnSpc>
              <a:buNone/>
            </a:pPr>
            <a:r>
              <a:rPr lang="en-US" u="sng" dirty="0">
                <a:solidFill>
                  <a:srgbClr val="337AB7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https://en.wikipedia.org/wiki/Demographics_of_the_European_Union#Ethnic_composition</a:t>
            </a:r>
            <a:r>
              <a:rPr lang="en-US" u="sng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Accessed 20</a:t>
            </a:r>
            <a:r>
              <a:rPr lang="en-US" baseline="300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November, 2020)</a:t>
            </a:r>
            <a:endParaRPr lang="en-US" b="0" i="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u="sng" dirty="0">
                <a:solidFill>
                  <a:srgbClr val="337AB7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https://en.wikipedia.org/wiki/List_of_cities_in_the_European_Union_by_population_within_city_limits</a:t>
            </a:r>
            <a:r>
              <a:rPr lang="en-US" u="sng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Accessed 20</a:t>
            </a:r>
            <a:r>
              <a:rPr lang="en-US" baseline="300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November, 2020)</a:t>
            </a:r>
            <a:r>
              <a:rPr lang="en-US" b="0" i="0" dirty="0">
                <a:effectLst/>
                <a:cs typeface="Helvetica" panose="020B0604020202020204" pitchFamily="34" charset="0"/>
              </a:rPr>
              <a:t> 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b="0" i="0" u="none" strike="noStrike" dirty="0">
                <a:effectLst/>
                <a:cs typeface="Helvetica" panose="020B0604020202020204" pitchFamily="34" charset="0"/>
                <a:hlinkClick r:id="rId4"/>
              </a:rPr>
              <a:t>https://en.wikipedia.org/wiki/Demographics_of_the_European_Union#Population_by_country</a:t>
            </a:r>
            <a:r>
              <a:rPr lang="en-US" b="0" i="0" u="none" strike="noStrike" dirty="0">
                <a:effectLst/>
                <a:cs typeface="Helvetica" panose="020B0604020202020204" pitchFamily="34" charset="0"/>
              </a:rPr>
              <a:t> </a:t>
            </a:r>
            <a:r>
              <a:rPr lang="en-US" b="0" i="0" u="none" strike="noStrike" dirty="0">
                <a:solidFill>
                  <a:srgbClr val="000000"/>
                </a:solidFill>
                <a:cs typeface="Times New Roman" panose="02020603050405020304" pitchFamily="18" charset="0"/>
              </a:rPr>
              <a:t> (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Accessed 20</a:t>
            </a:r>
            <a:r>
              <a:rPr lang="en-US" baseline="300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November, 2020)</a:t>
            </a:r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971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9433CA2-CA57-4987-87F1-5E06651B6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7325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Population in EU Countries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8DD258-6893-4BFC-AEF5-D42C2A41F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68851" y="958292"/>
            <a:ext cx="5157787" cy="823912"/>
          </a:xfrm>
        </p:spPr>
        <p:txBody>
          <a:bodyPr/>
          <a:lstStyle/>
          <a:p>
            <a:r>
              <a:rPr lang="en-US" dirty="0"/>
              <a:t>Population</a:t>
            </a:r>
          </a:p>
        </p:txBody>
      </p:sp>
      <p:pic>
        <p:nvPicPr>
          <p:cNvPr id="15" name="Content Placeholder 14" descr="Chart, pie chart&#10;&#10;Description automatically generated">
            <a:extLst>
              <a:ext uri="{FF2B5EF4-FFF2-40B4-BE49-F238E27FC236}">
                <a16:creationId xmlns:a16="http://schemas.microsoft.com/office/drawing/2014/main" id="{C846CD54-B7F2-4AA3-81BF-AAAA786C0C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05" y="1777140"/>
            <a:ext cx="4340144" cy="3015652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AFA0AAE-95AD-4711-904D-2D1F888D96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82383" y="935118"/>
            <a:ext cx="5183188" cy="823912"/>
          </a:xfrm>
        </p:spPr>
        <p:txBody>
          <a:bodyPr/>
          <a:lstStyle/>
          <a:p>
            <a:r>
              <a:rPr lang="en-US" dirty="0"/>
              <a:t>Population Density</a:t>
            </a:r>
          </a:p>
        </p:txBody>
      </p:sp>
      <p:pic>
        <p:nvPicPr>
          <p:cNvPr id="19" name="Content Placeholder 18" descr="Chart, pie chart&#10;&#10;Description automatically generated">
            <a:extLst>
              <a:ext uri="{FF2B5EF4-FFF2-40B4-BE49-F238E27FC236}">
                <a16:creationId xmlns:a16="http://schemas.microsoft.com/office/drawing/2014/main" id="{7FEA0690-B44F-4B8E-83DF-4DB30794A4D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174" y="1822089"/>
            <a:ext cx="3971106" cy="3015652"/>
          </a:xfr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336B81B-9E56-4FC0-87C8-E07A4C1DE931}"/>
              </a:ext>
            </a:extLst>
          </p:cNvPr>
          <p:cNvSpPr txBox="1"/>
          <p:nvPr/>
        </p:nvSpPr>
        <p:spPr>
          <a:xfrm>
            <a:off x="190500" y="5264511"/>
            <a:ext cx="113130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i="1" dirty="0"/>
              <a:t>Germany has the highest population whereas Malta has the highest population density</a:t>
            </a:r>
          </a:p>
        </p:txBody>
      </p:sp>
    </p:spTree>
    <p:extLst>
      <p:ext uri="{BB962C8B-B14F-4D97-AF65-F5344CB8AC3E}">
        <p14:creationId xmlns:p14="http://schemas.microsoft.com/office/powerpoint/2010/main" val="3167999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9433CA2-CA57-4987-87F1-5E06651B6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7972" y="56695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Top 5 Net Immigration % in EU Countries</a:t>
            </a:r>
            <a:br>
              <a:rPr lang="en-US" dirty="0"/>
            </a:b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36B81B-9E56-4FC0-87C8-E07A4C1DE931}"/>
              </a:ext>
            </a:extLst>
          </p:cNvPr>
          <p:cNvSpPr txBox="1"/>
          <p:nvPr/>
        </p:nvSpPr>
        <p:spPr>
          <a:xfrm>
            <a:off x="688425" y="5860242"/>
            <a:ext cx="1081514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i="1" dirty="0"/>
              <a:t>Net population growth was impacted by net immigration rate in some countries such as Malta (35.3%), Luxemburg (16.3%), Ireland (9.0%), and Sweden (8.5%)</a:t>
            </a:r>
          </a:p>
        </p:txBody>
      </p:sp>
      <p:pic>
        <p:nvPicPr>
          <p:cNvPr id="14" name="Picture 13" descr="Table&#10;&#10;Description automatically generated">
            <a:extLst>
              <a:ext uri="{FF2B5EF4-FFF2-40B4-BE49-F238E27FC236}">
                <a16:creationId xmlns:a16="http://schemas.microsoft.com/office/drawing/2014/main" id="{2FB1C805-4369-4A70-83BF-E3A0E0E163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007" y="1619688"/>
            <a:ext cx="7467984" cy="311166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66271B-3163-41B4-B651-5BA759A1F453}"/>
              </a:ext>
            </a:extLst>
          </p:cNvPr>
          <p:cNvSpPr txBox="1"/>
          <p:nvPr/>
        </p:nvSpPr>
        <p:spPr>
          <a:xfrm>
            <a:off x="4016638" y="4936912"/>
            <a:ext cx="4158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Pop_Growth_Pct</a:t>
            </a:r>
            <a:r>
              <a:rPr lang="en-US" dirty="0"/>
              <a:t> = % Population Growth</a:t>
            </a:r>
          </a:p>
          <a:p>
            <a:r>
              <a:rPr lang="en-US" dirty="0" err="1"/>
              <a:t>Nat_Growth_Pct</a:t>
            </a:r>
            <a:r>
              <a:rPr lang="en-US" dirty="0"/>
              <a:t> = % Natural Growth</a:t>
            </a:r>
          </a:p>
          <a:p>
            <a:r>
              <a:rPr lang="en-US" dirty="0" err="1"/>
              <a:t>Net_Migr_Pct</a:t>
            </a:r>
            <a:r>
              <a:rPr lang="en-US" dirty="0"/>
              <a:t>% Net Migration</a:t>
            </a:r>
          </a:p>
        </p:txBody>
      </p:sp>
    </p:spTree>
    <p:extLst>
      <p:ext uri="{BB962C8B-B14F-4D97-AF65-F5344CB8AC3E}">
        <p14:creationId xmlns:p14="http://schemas.microsoft.com/office/powerpoint/2010/main" val="233740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4E682E-FDB2-4D04-96F6-039EF3936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768" y="31257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Similarities and Differences in EU Cities (Based on Venues)</a:t>
            </a:r>
          </a:p>
        </p:txBody>
      </p:sp>
      <p:pic>
        <p:nvPicPr>
          <p:cNvPr id="33" name="Content Placeholder 32" descr="Map&#10;&#10;Description automatically generated">
            <a:extLst>
              <a:ext uri="{FF2B5EF4-FFF2-40B4-BE49-F238E27FC236}">
                <a16:creationId xmlns:a16="http://schemas.microsoft.com/office/drawing/2014/main" id="{F971C88C-F95E-4A24-A50B-E94EBBC19B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336" y="1857156"/>
            <a:ext cx="7354528" cy="4351338"/>
          </a:xfr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05843E74-D9A3-4AD1-81AA-3F88881F5EBA}"/>
              </a:ext>
            </a:extLst>
          </p:cNvPr>
          <p:cNvSpPr txBox="1"/>
          <p:nvPr/>
        </p:nvSpPr>
        <p:spPr>
          <a:xfrm>
            <a:off x="398768" y="1857156"/>
            <a:ext cx="402608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K-means cluster analysis showed 5 clusters of cities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Remarkable findings: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Some countries have clustered separately: </a:t>
            </a:r>
            <a:r>
              <a:rPr lang="en-US" sz="2400" i="1" dirty="0"/>
              <a:t>Spain, Italy, a city in Poland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Italian cities clustered together with one exception: </a:t>
            </a:r>
            <a:r>
              <a:rPr lang="en-US" sz="2400" i="1" dirty="0"/>
              <a:t>Milan</a:t>
            </a:r>
          </a:p>
        </p:txBody>
      </p:sp>
    </p:spTree>
    <p:extLst>
      <p:ext uri="{BB962C8B-B14F-4D97-AF65-F5344CB8AC3E}">
        <p14:creationId xmlns:p14="http://schemas.microsoft.com/office/powerpoint/2010/main" val="3426464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3152160-3FDA-416A-B9BE-22BEA2DF5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Clustering of Cities in the Same Country (Based on Venues), Expanded View</a:t>
            </a:r>
          </a:p>
        </p:txBody>
      </p:sp>
      <p:pic>
        <p:nvPicPr>
          <p:cNvPr id="10" name="Content Placeholder 9" descr="Map&#10;&#10;Description automatically generated">
            <a:extLst>
              <a:ext uri="{FF2B5EF4-FFF2-40B4-BE49-F238E27FC236}">
                <a16:creationId xmlns:a16="http://schemas.microsoft.com/office/drawing/2014/main" id="{33CA4F1F-FCA6-4C40-B781-626907C7E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206" y="1810905"/>
            <a:ext cx="7335588" cy="4351338"/>
          </a:xfr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CDFA6478-3CDA-4E4C-B9ED-8FC93EE9603E}"/>
              </a:ext>
            </a:extLst>
          </p:cNvPr>
          <p:cNvSpPr>
            <a:spLocks noChangeAspect="1"/>
          </p:cNvSpPr>
          <p:nvPr/>
        </p:nvSpPr>
        <p:spPr>
          <a:xfrm>
            <a:off x="5696609" y="4078016"/>
            <a:ext cx="308731" cy="30873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18BA88-BD3E-48E9-8729-5EE48AE1043D}"/>
              </a:ext>
            </a:extLst>
          </p:cNvPr>
          <p:cNvSpPr txBox="1"/>
          <p:nvPr/>
        </p:nvSpPr>
        <p:spPr>
          <a:xfrm>
            <a:off x="5544316" y="3712246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Milan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991B44-BBE5-423E-9BBA-C66DDAC97B05}"/>
              </a:ext>
            </a:extLst>
          </p:cNvPr>
          <p:cNvSpPr txBox="1"/>
          <p:nvPr/>
        </p:nvSpPr>
        <p:spPr>
          <a:xfrm>
            <a:off x="5850974" y="4983951"/>
            <a:ext cx="74430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9900"/>
                </a:solidFill>
              </a:rPr>
              <a:t>Italy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B6F359-5F38-4C53-90D5-9CCE09B4BF9C}"/>
              </a:ext>
            </a:extLst>
          </p:cNvPr>
          <p:cNvSpPr txBox="1"/>
          <p:nvPr/>
        </p:nvSpPr>
        <p:spPr>
          <a:xfrm>
            <a:off x="3815365" y="5115377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</a:rPr>
              <a:t>Spain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484931D-391E-4146-AFBB-26B473DA571C}"/>
              </a:ext>
            </a:extLst>
          </p:cNvPr>
          <p:cNvSpPr>
            <a:spLocks noChangeAspect="1"/>
          </p:cNvSpPr>
          <p:nvPr/>
        </p:nvSpPr>
        <p:spPr>
          <a:xfrm rot="853334">
            <a:off x="5336272" y="1951125"/>
            <a:ext cx="1340075" cy="1776665"/>
          </a:xfrm>
          <a:prstGeom prst="ellipse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70AA7D-0139-4637-920B-D2FBCD0C22D4}"/>
              </a:ext>
            </a:extLst>
          </p:cNvPr>
          <p:cNvSpPr txBox="1"/>
          <p:nvPr/>
        </p:nvSpPr>
        <p:spPr>
          <a:xfrm>
            <a:off x="5588670" y="2640182"/>
            <a:ext cx="9471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333399"/>
                </a:solidFill>
              </a:rPr>
              <a:t>Germany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B681F8E-42B6-475D-A999-7BD785EBFC41}"/>
              </a:ext>
            </a:extLst>
          </p:cNvPr>
          <p:cNvSpPr>
            <a:spLocks noChangeAspect="1"/>
          </p:cNvSpPr>
          <p:nvPr/>
        </p:nvSpPr>
        <p:spPr>
          <a:xfrm rot="2568008">
            <a:off x="3794388" y="3396528"/>
            <a:ext cx="1947041" cy="1389868"/>
          </a:xfrm>
          <a:prstGeom prst="ellipse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3C36EF-DE7D-4061-86D8-6EB1D43DB501}"/>
              </a:ext>
            </a:extLst>
          </p:cNvPr>
          <p:cNvSpPr txBox="1"/>
          <p:nvPr/>
        </p:nvSpPr>
        <p:spPr>
          <a:xfrm>
            <a:off x="4314221" y="3776801"/>
            <a:ext cx="7414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333399"/>
                </a:solidFill>
              </a:rPr>
              <a:t>France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D07619-BB14-490D-A543-C063CB8B51D2}"/>
              </a:ext>
            </a:extLst>
          </p:cNvPr>
          <p:cNvSpPr txBox="1"/>
          <p:nvPr/>
        </p:nvSpPr>
        <p:spPr>
          <a:xfrm>
            <a:off x="274748" y="6291674"/>
            <a:ext cx="119172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Certain countries have cities clustered together whereas others have cities clustered separate. </a:t>
            </a:r>
          </a:p>
        </p:txBody>
      </p:sp>
    </p:spTree>
    <p:extLst>
      <p:ext uri="{BB962C8B-B14F-4D97-AF65-F5344CB8AC3E}">
        <p14:creationId xmlns:p14="http://schemas.microsoft.com/office/powerpoint/2010/main" val="824714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20AD9-42C0-4FE3-A40D-14D7302A0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Milan: Clustering Based on Venues</a:t>
            </a:r>
          </a:p>
        </p:txBody>
      </p:sp>
      <p:pic>
        <p:nvPicPr>
          <p:cNvPr id="5" name="Content Placeholder 4" descr="Chart, map&#10;&#10;Description automatically generated">
            <a:extLst>
              <a:ext uri="{FF2B5EF4-FFF2-40B4-BE49-F238E27FC236}">
                <a16:creationId xmlns:a16="http://schemas.microsoft.com/office/drawing/2014/main" id="{252C04BA-A00D-42A1-92A2-46DD2C35B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464" y="1377172"/>
            <a:ext cx="7989790" cy="47393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7A6EC6-160D-4F6D-B30F-024AF54A6089}"/>
              </a:ext>
            </a:extLst>
          </p:cNvPr>
          <p:cNvSpPr txBox="1"/>
          <p:nvPr/>
        </p:nvSpPr>
        <p:spPr>
          <a:xfrm>
            <a:off x="2093372" y="5885738"/>
            <a:ext cx="80052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K-means cluster analysis showed 5 clusters of districts in Milan. </a:t>
            </a:r>
          </a:p>
        </p:txBody>
      </p:sp>
    </p:spTree>
    <p:extLst>
      <p:ext uri="{BB962C8B-B14F-4D97-AF65-F5344CB8AC3E}">
        <p14:creationId xmlns:p14="http://schemas.microsoft.com/office/powerpoint/2010/main" val="4277264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1076</Words>
  <Application>Microsoft Office PowerPoint</Application>
  <PresentationFormat>Widescreen</PresentationFormat>
  <Paragraphs>80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-apple-system</vt:lpstr>
      <vt:lpstr>Arial</vt:lpstr>
      <vt:lpstr>Calibri</vt:lpstr>
      <vt:lpstr>Calibri Light</vt:lpstr>
      <vt:lpstr>Office Theme</vt:lpstr>
      <vt:lpstr>European Union (EU): Diversity and Business Opportunities</vt:lpstr>
      <vt:lpstr>European Union (EU)</vt:lpstr>
      <vt:lpstr>Aims</vt:lpstr>
      <vt:lpstr>Data Acquisition and Cleaning</vt:lpstr>
      <vt:lpstr>Population in EU Countries</vt:lpstr>
      <vt:lpstr>Top 5 Net Immigration % in EU Countries </vt:lpstr>
      <vt:lpstr>Similarities and Differences in EU Cities (Based on Venues)</vt:lpstr>
      <vt:lpstr>Clustering of Cities in the Same Country (Based on Venues), Expanded View</vt:lpstr>
      <vt:lpstr>Milan: Clustering Based on Venues</vt:lpstr>
      <vt:lpstr>Clusters 1-2</vt:lpstr>
      <vt:lpstr>Cluster 3</vt:lpstr>
      <vt:lpstr>Cluster 3 Contd…</vt:lpstr>
      <vt:lpstr>Clusters 4-5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European Union (EU): Diversity and Business Opportunities</dc:title>
  <dc:creator>Pathmasiri, Wimal</dc:creator>
  <cp:lastModifiedBy>Pathmasiri, Wimal</cp:lastModifiedBy>
  <cp:revision>75</cp:revision>
  <dcterms:created xsi:type="dcterms:W3CDTF">2020-11-28T19:24:43Z</dcterms:created>
  <dcterms:modified xsi:type="dcterms:W3CDTF">2020-11-29T07:02:24Z</dcterms:modified>
</cp:coreProperties>
</file>

<file path=docProps/thumbnail.jpeg>
</file>